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3" r:id="rId2"/>
    <p:sldId id="304" r:id="rId3"/>
    <p:sldId id="301" r:id="rId4"/>
    <p:sldId id="566" r:id="rId5"/>
    <p:sldId id="569" r:id="rId6"/>
    <p:sldId id="570" r:id="rId7"/>
    <p:sldId id="571" r:id="rId8"/>
    <p:sldId id="565" r:id="rId9"/>
    <p:sldId id="572" r:id="rId10"/>
    <p:sldId id="573" r:id="rId11"/>
    <p:sldId id="551" r:id="rId12"/>
    <p:sldId id="576" r:id="rId13"/>
    <p:sldId id="577" r:id="rId14"/>
    <p:sldId id="578" r:id="rId15"/>
    <p:sldId id="579" r:id="rId16"/>
    <p:sldId id="580" r:id="rId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12"/>
    <p:restoredTop sz="75354"/>
  </p:normalViewPr>
  <p:slideViewPr>
    <p:cSldViewPr snapToGrid="0" snapToObjects="1">
      <p:cViewPr varScale="1">
        <p:scale>
          <a:sx n="140" d="100"/>
          <a:sy n="140" d="100"/>
        </p:scale>
        <p:origin x="121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6/9/25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11:02 AM</a:t>
            </a:r>
          </a:p>
          <a:p>
            <a:endParaRPr lang="en-US" dirty="0">
              <a:sym typeface="Wingdings" pitchFamily="2" charset="2"/>
            </a:endParaRPr>
          </a:p>
          <a:p>
            <a:r>
              <a:rPr lang="en-US" dirty="0">
                <a:sym typeface="Wingdings" pitchFamily="2" charset="2"/>
              </a:rPr>
              <a:t>Hello and welcome to the R/Medicine pre-conference workshop Intro to R for Clinical Data!</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ways you gain knowledge from your data are visualization and modeling. Finally, you need to communicate your results. </a:t>
            </a:r>
          </a:p>
          <a:p>
            <a:endParaRPr lang="en-US" dirty="0"/>
          </a:p>
          <a:p>
            <a:r>
              <a:rPr lang="en-US" dirty="0"/>
              <a:t>We will introduce the basics of all of these steps today, with the exception of modeling because that’s a bit out of scope for this very basic intro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I’d like you to do is, turn on your microphone and camera, if you’re comfortable. Go around the room and briefly introduce yourself and tell everyone what you’re hoping to get out of the workshop and the conference. </a:t>
            </a:r>
          </a:p>
          <a:p>
            <a:endParaRPr lang="en-US" dirty="0"/>
          </a:p>
          <a:p>
            <a:r>
              <a:rPr lang="en-US" dirty="0"/>
              <a:t>To keep things going, whenever someone is done speaking, they will “pass the baton” to someone else in the room. We’re tight on time, so it’s possible not everyone will go.</a:t>
            </a:r>
          </a:p>
          <a:p>
            <a:endParaRPr lang="en-US" dirty="0"/>
          </a:p>
          <a:p>
            <a:r>
              <a:rPr lang="en-US" dirty="0"/>
              <a:t>At the 5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dialing in from Philadelphia. I'm the Chair of R/Medicine 2022 Organizing Committee and am leading this workshop. I am an Assistant Professor of Pathology and Laboratory Medicine at the Children’s Hospital of Philadelphia.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healthcare workers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joined today by two co-instructors. Joe Rudolf is an Assistant Professor of Pathology at the University of Utah. </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092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two TAs help with the course today.</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We will have one or two breakout sessions. For the breakouts, we encourage you to participate by turning on your microphone. We also encourage you to turn on your camera, if you are comfortable, but that's completely up to you. We won't record breakout sessions.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a bunch of buttons.</a:t>
            </a:r>
          </a:p>
          <a:p>
            <a:endParaRPr lang="en-US" dirty="0"/>
          </a:p>
          <a:p>
            <a:r>
              <a:rPr lang="en-US" dirty="0"/>
              <a:t>Click on the Chat to open the Chat window, which should then open up at the side. </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71368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if you send me any private messages while I’m presenting I will probably not see it and so I won’t respond. Instead, post to Everyone, briefly describing the problem you have, and one of our TAs will help you.</a:t>
            </a:r>
          </a:p>
          <a:p>
            <a:endParaRPr lang="en-US" dirty="0"/>
          </a:p>
          <a:p>
            <a:r>
              <a:rPr lang="en-US" dirty="0"/>
              <a:t>I also want to set expectations for help here. We have more than X participants today, and so please only ask for help if you need technical assistance with Zoom or the posit cloud training environment. If you have a more general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1140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6/9/25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R/Medicine 101:</a:t>
            </a:r>
            <a:br>
              <a:rPr lang="en-US" sz="4400" b="1" dirty="0"/>
            </a:br>
            <a:r>
              <a:rPr lang="en-US" sz="4400" b="1" dirty="0"/>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2025</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Write your location (city, country) in the Chat window.</a:t>
            </a:r>
          </a:p>
        </p:txBody>
      </p:sp>
    </p:spTree>
    <p:extLst>
      <p:ext uri="{BB962C8B-B14F-4D97-AF65-F5344CB8AC3E}">
        <p14:creationId xmlns:p14="http://schemas.microsoft.com/office/powerpoint/2010/main" val="374814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53" name="Picture 52">
            <a:extLst>
              <a:ext uri="{FF2B5EF4-FFF2-40B4-BE49-F238E27FC236}">
                <a16:creationId xmlns:a16="http://schemas.microsoft.com/office/drawing/2014/main" id="{FC125A00-3F05-AFC9-20D9-9CF92A4E77B1}"/>
              </a:ext>
            </a:extLst>
          </p:cNvPr>
          <p:cNvPicPr>
            <a:picLocks noChangeAspect="1"/>
          </p:cNvPicPr>
          <p:nvPr/>
        </p:nvPicPr>
        <p:blipFill>
          <a:blip r:embed="rId3"/>
          <a:stretch>
            <a:fillRect/>
          </a:stretch>
        </p:blipFill>
        <p:spPr>
          <a:xfrm>
            <a:off x="-165332" y="2314389"/>
            <a:ext cx="12098992" cy="3357790"/>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3" name="Picture 2">
            <a:extLst>
              <a:ext uri="{FF2B5EF4-FFF2-40B4-BE49-F238E27FC236}">
                <a16:creationId xmlns:a16="http://schemas.microsoft.com/office/drawing/2014/main" id="{8737A082-3658-C86A-87D8-2A3B883C03CA}"/>
              </a:ext>
            </a:extLst>
          </p:cNvPr>
          <p:cNvPicPr>
            <a:picLocks noChangeAspect="1"/>
          </p:cNvPicPr>
          <p:nvPr/>
        </p:nvPicPr>
        <p:blipFill>
          <a:blip r:embed="rId3"/>
          <a:stretch>
            <a:fillRect/>
          </a:stretch>
        </p:blipFill>
        <p:spPr>
          <a:xfrm>
            <a:off x="1024128" y="2457450"/>
            <a:ext cx="4640580" cy="2610326"/>
          </a:xfrm>
          <a:prstGeom prst="rect">
            <a:avLst/>
          </a:prstGeom>
          <a:ln>
            <a:solidFill>
              <a:schemeClr val="tx1"/>
            </a:solidFill>
          </a:ln>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E4C4C4D5-6299-3084-89E3-165418E0BB22}"/>
              </a:ext>
            </a:extLst>
          </p:cNvPr>
          <p:cNvPicPr>
            <a:picLocks noChangeAspect="1"/>
          </p:cNvPicPr>
          <p:nvPr/>
        </p:nvPicPr>
        <p:blipFill>
          <a:blip r:embed="rId4"/>
          <a:stretch>
            <a:fillRect/>
          </a:stretch>
        </p:blipFill>
        <p:spPr>
          <a:xfrm>
            <a:off x="6096000" y="1696735"/>
            <a:ext cx="5754869" cy="4576049"/>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a:xfrm>
            <a:off x="1024128" y="2238375"/>
            <a:ext cx="9720072" cy="4034409"/>
          </a:xfrm>
        </p:spPr>
        <p:txBody>
          <a:bodyPr>
            <a:normAutofit/>
          </a:bodyPr>
          <a:lstStyle/>
          <a:p>
            <a:pPr marL="0" indent="0">
              <a:buNone/>
            </a:pPr>
            <a:r>
              <a:rPr lang="en-US" sz="4400" dirty="0"/>
              <a:t>Meet and greet! We will send you into breakout rooms, where you will have </a:t>
            </a:r>
            <a:r>
              <a:rPr lang="en-US" sz="4400" b="1" dirty="0"/>
              <a:t>5 minutes</a:t>
            </a:r>
            <a:r>
              <a:rPr lang="en-US" sz="4400" dirty="0"/>
              <a:t> to meet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6" name="Picture 5" descr="A person wearing glasses&#10;&#10;Description automatically generated with low confidence">
            <a:extLst>
              <a:ext uri="{FF2B5EF4-FFF2-40B4-BE49-F238E27FC236}">
                <a16:creationId xmlns:a16="http://schemas.microsoft.com/office/drawing/2014/main" id="{B6F10CB1-586A-0D9D-8224-A9ABB1AAE834}"/>
              </a:ext>
            </a:extLst>
          </p:cNvPr>
          <p:cNvPicPr>
            <a:picLocks noChangeAspect="1"/>
          </p:cNvPicPr>
          <p:nvPr/>
        </p:nvPicPr>
        <p:blipFill>
          <a:blip r:embed="rId4"/>
          <a:stretch>
            <a:fillRect/>
          </a:stretch>
        </p:blipFill>
        <p:spPr>
          <a:xfrm>
            <a:off x="756250" y="1468804"/>
            <a:ext cx="4178300" cy="4178300"/>
          </a:xfrm>
          <a:prstGeom prst="rect">
            <a:avLst/>
          </a:prstGeom>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738627" y="786727"/>
            <a:ext cx="3517606" cy="4032879"/>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6469544" y="1299017"/>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8581681" y="1310592"/>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7302230" y="3395133"/>
            <a:ext cx="1617822" cy="1373267"/>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Rich</a:t>
              </a:r>
            </a:p>
          </p:txBody>
        </p:sp>
      </p:grpSp>
      <p:pic>
        <p:nvPicPr>
          <p:cNvPr id="1026" name="Picture 2" descr="Richard Hanna, MS">
            <a:extLst>
              <a:ext uri="{FF2B5EF4-FFF2-40B4-BE49-F238E27FC236}">
                <a16:creationId xmlns:a16="http://schemas.microsoft.com/office/drawing/2014/main" id="{2543219A-040A-A298-2BA8-13CB2A5F9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06" y="1475392"/>
            <a:ext cx="4171712" cy="417171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0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Introducing the TAs!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10190720" cy="4797083"/>
          </a:xfrm>
        </p:spPr>
        <p:txBody>
          <a:bodyPr>
            <a:normAutofit/>
          </a:bodyPr>
          <a:lstStyle/>
          <a:p>
            <a:pPr algn="ctr"/>
            <a:endParaRPr lang="en-US" sz="4000" dirty="0"/>
          </a:p>
          <a:p>
            <a:pPr algn="ctr"/>
            <a:r>
              <a:rPr lang="en-US" sz="4000" dirty="0"/>
              <a:t>Alex Peters</a:t>
            </a:r>
          </a:p>
          <a:p>
            <a:pPr algn="ctr"/>
            <a:r>
              <a:rPr lang="en-US" sz="4000" dirty="0"/>
              <a:t>Ezra Porter</a:t>
            </a:r>
          </a:p>
          <a:p>
            <a:pPr algn="ctr"/>
            <a:r>
              <a:rPr lang="en-US" sz="4000" dirty="0"/>
              <a:t>Roni Devassy</a:t>
            </a:r>
          </a:p>
          <a:p>
            <a:pPr algn="ctr"/>
            <a:endParaRPr lang="en-US" sz="2800" dirty="0"/>
          </a:p>
        </p:txBody>
      </p:sp>
    </p:spTree>
    <p:extLst>
      <p:ext uri="{BB962C8B-B14F-4D97-AF65-F5344CB8AC3E}">
        <p14:creationId xmlns:p14="http://schemas.microsoft.com/office/powerpoint/2010/main" val="187151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5BD27-B836-9AEF-5D58-22C69EE7C369}"/>
              </a:ext>
            </a:extLst>
          </p:cNvPr>
          <p:cNvPicPr>
            <a:picLocks noChangeAspect="1"/>
          </p:cNvPicPr>
          <p:nvPr/>
        </p:nvPicPr>
        <p:blipFill>
          <a:blip r:embed="rId3"/>
          <a:stretch>
            <a:fillRect/>
          </a:stretch>
        </p:blipFill>
        <p:spPr>
          <a:xfrm>
            <a:off x="326136" y="385816"/>
            <a:ext cx="11771376" cy="6297032"/>
          </a:xfrm>
          <a:prstGeom prst="rect">
            <a:avLst/>
          </a:prstGeom>
        </p:spPr>
      </p:pic>
      <p:pic>
        <p:nvPicPr>
          <p:cNvPr id="6" name="Picture 5">
            <a:extLst>
              <a:ext uri="{FF2B5EF4-FFF2-40B4-BE49-F238E27FC236}">
                <a16:creationId xmlns:a16="http://schemas.microsoft.com/office/drawing/2014/main" id="{F087D116-5DD5-1F14-856F-0BDB0E76764E}"/>
              </a:ext>
            </a:extLst>
          </p:cNvPr>
          <p:cNvPicPr>
            <a:picLocks noChangeAspect="1"/>
          </p:cNvPicPr>
          <p:nvPr/>
        </p:nvPicPr>
        <p:blipFill>
          <a:blip r:embed="rId4"/>
          <a:stretch>
            <a:fillRect/>
          </a:stretch>
        </p:blipFill>
        <p:spPr>
          <a:xfrm>
            <a:off x="893064" y="1106218"/>
            <a:ext cx="7772400" cy="4371244"/>
          </a:xfrm>
          <a:prstGeom prst="rect">
            <a:avLst/>
          </a:prstGeom>
        </p:spPr>
      </p:pic>
      <p:sp>
        <p:nvSpPr>
          <p:cNvPr id="7" name="Down Arrow 6">
            <a:extLst>
              <a:ext uri="{FF2B5EF4-FFF2-40B4-BE49-F238E27FC236}">
                <a16:creationId xmlns:a16="http://schemas.microsoft.com/office/drawing/2014/main" id="{D1B0C883-5F3C-08E2-6366-9BC5CCB65F7D}"/>
              </a:ext>
            </a:extLst>
          </p:cNvPr>
          <p:cNvSpPr/>
          <p:nvPr/>
        </p:nvSpPr>
        <p:spPr>
          <a:xfrm>
            <a:off x="3401568" y="3867912"/>
            <a:ext cx="393192" cy="171013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72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4" name="Picture 3">
            <a:extLst>
              <a:ext uri="{FF2B5EF4-FFF2-40B4-BE49-F238E27FC236}">
                <a16:creationId xmlns:a16="http://schemas.microsoft.com/office/drawing/2014/main" id="{643D2629-3E39-0641-D2F9-79A715628C0E}"/>
              </a:ext>
            </a:extLst>
          </p:cNvPr>
          <p:cNvPicPr>
            <a:picLocks noChangeAspect="1"/>
          </p:cNvPicPr>
          <p:nvPr/>
        </p:nvPicPr>
        <p:blipFill>
          <a:blip r:embed="rId3"/>
          <a:stretch>
            <a:fillRect/>
          </a:stretch>
        </p:blipFill>
        <p:spPr>
          <a:xfrm>
            <a:off x="3180216" y="1295146"/>
            <a:ext cx="5407895" cy="5059934"/>
          </a:xfrm>
          <a:prstGeom prst="rect">
            <a:avLst/>
          </a:prstGeom>
        </p:spPr>
      </p:pic>
    </p:spTree>
    <p:extLst>
      <p:ext uri="{BB962C8B-B14F-4D97-AF65-F5344CB8AC3E}">
        <p14:creationId xmlns:p14="http://schemas.microsoft.com/office/powerpoint/2010/main" val="1230374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12616</TotalTime>
  <Words>1003</Words>
  <Application>Microsoft Macintosh PowerPoint</Application>
  <PresentationFormat>Widescreen</PresentationFormat>
  <Paragraphs>92</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Marker Felt Thin</vt:lpstr>
      <vt:lpstr>Tw Cen MT</vt:lpstr>
      <vt:lpstr>Tw Cen MT Condensed</vt:lpstr>
      <vt:lpstr>Wingdings</vt:lpstr>
      <vt:lpstr>Wingdings 3</vt:lpstr>
      <vt:lpstr>Integral</vt:lpstr>
      <vt:lpstr>Welcome to R/Medicine 101: Intro to R for Clinical Data</vt:lpstr>
      <vt:lpstr>PowerPoint Presentation</vt:lpstr>
      <vt:lpstr>PowerPoint Presentation</vt:lpstr>
      <vt:lpstr>PowerPoint Presentation</vt:lpstr>
      <vt:lpstr>Introducing the TAs!</vt:lpstr>
      <vt:lpstr>Orientation to the Technology</vt:lpstr>
      <vt:lpstr>Main session   vs   Breakout rooms</vt:lpstr>
      <vt:lpstr>PowerPoint Presentation</vt:lpstr>
      <vt:lpstr>Chat window</vt:lpstr>
      <vt:lpstr>Your Turn #1</vt:lpstr>
      <vt:lpstr>Orientation to the Course</vt:lpstr>
      <vt:lpstr>The Data Analysis Pipeline</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604</cp:revision>
  <cp:lastPrinted>2019-02-19T22:36:37Z</cp:lastPrinted>
  <dcterms:created xsi:type="dcterms:W3CDTF">2018-02-01T22:00:01Z</dcterms:created>
  <dcterms:modified xsi:type="dcterms:W3CDTF">2025-06-09T12:01:07Z</dcterms:modified>
</cp:coreProperties>
</file>